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  <p:sldMasterId id="2147483652" r:id="rId3"/>
    <p:sldMasterId id="2147483654" r:id="rId4"/>
  </p:sldMasterIdLst>
  <p:notesMasterIdLst>
    <p:notesMasterId r:id="rId9"/>
  </p:notesMasterIdLst>
  <p:sldIdLst>
    <p:sldId id="256" r:id="rId5"/>
    <p:sldId id="260" r:id="rId6"/>
    <p:sldId id="257" r:id="rId7"/>
    <p:sldId id="259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標楷體" panose="03000509000000000000" pitchFamily="65" charset="-120"/>
      <p:regular r:id="rId14"/>
    </p:embeddedFont>
    <p:embeddedFont>
      <p:font typeface="Microsoft JhengHei" panose="020B0604030504040204" pitchFamily="34" charset="-120"/>
      <p:regular r:id="rId15"/>
      <p:bold r:id="rId16"/>
    </p:embeddedFont>
    <p:embeddedFont>
      <p:font typeface="Garamond" panose="02020404030301010803" pitchFamily="18" charset="0"/>
      <p:regular r:id="rId17"/>
      <p:bold r:id="rId18"/>
      <p:italic r:id="rId19"/>
      <p:boldItalic r:id="rId20"/>
    </p:embeddedFont>
    <p:embeddedFont>
      <p:font typeface="標楷體" panose="03000509000000000000" pitchFamily="65" charset="-12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iZS2D5XrWzA/FcfH7CltU/KpzF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2" y="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customschemas.google.com/relationships/presentationmetadata" Target="metadata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" name="Google Shape;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" name="Google Shape;7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9" descr="圖片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64"/>
            <a:ext cx="12192000" cy="684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9" descr="圖片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64"/>
            <a:ext cx="12192000" cy="684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9"/>
          <p:cNvPicPr preferRelativeResize="0"/>
          <p:nvPr/>
        </p:nvPicPr>
        <p:blipFill rotWithShape="1">
          <a:blip r:embed="rId3">
            <a:alphaModFix/>
          </a:blip>
          <a:srcRect b="41968"/>
          <a:stretch/>
        </p:blipFill>
        <p:spPr>
          <a:xfrm>
            <a:off x="0" y="0"/>
            <a:ext cx="12192000" cy="397986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9"/>
          <p:cNvSpPr txBox="1">
            <a:spLocks noGrp="1"/>
          </p:cNvSpPr>
          <p:nvPr>
            <p:ph type="ctrTitle"/>
          </p:nvPr>
        </p:nvSpPr>
        <p:spPr>
          <a:xfrm>
            <a:off x="952464" y="3929067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ubTitle" idx="1"/>
          </p:nvPr>
        </p:nvSpPr>
        <p:spPr>
          <a:xfrm>
            <a:off x="1809720" y="5500702"/>
            <a:ext cx="8534400" cy="664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17"/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sp>
          <p:nvSpPr>
            <p:cNvPr id="41" name="Google Shape;41;p17"/>
            <p:cNvSpPr/>
            <p:nvPr/>
          </p:nvSpPr>
          <p:spPr>
            <a:xfrm rot="10800000">
              <a:off x="12144375" y="0"/>
              <a:ext cx="47625" cy="6702425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7"/>
            <p:cNvSpPr/>
            <p:nvPr/>
          </p:nvSpPr>
          <p:spPr>
            <a:xfrm rot="10800000">
              <a:off x="0" y="152400"/>
              <a:ext cx="47625" cy="6702425"/>
            </a:xfrm>
            <a:prstGeom prst="rect">
              <a:avLst/>
            </a:prstGeom>
            <a:solidFill>
              <a:srgbClr val="2F54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7"/>
            <p:cNvSpPr/>
            <p:nvPr/>
          </p:nvSpPr>
          <p:spPr>
            <a:xfrm rot="10800000" flipH="1">
              <a:off x="0" y="6629400"/>
              <a:ext cx="12192000" cy="228599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7"/>
            <p:cNvSpPr/>
            <p:nvPr/>
          </p:nvSpPr>
          <p:spPr>
            <a:xfrm rot="10800000" flipH="1">
              <a:off x="0" y="0"/>
              <a:ext cx="12192000" cy="228599"/>
            </a:xfrm>
            <a:prstGeom prst="rect">
              <a:avLst/>
            </a:prstGeom>
            <a:solidFill>
              <a:srgbClr val="2F54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7"/>
            <p:cNvSpPr/>
            <p:nvPr/>
          </p:nvSpPr>
          <p:spPr>
            <a:xfrm rot="10800000" flipH="1">
              <a:off x="23812" y="228599"/>
              <a:ext cx="666750" cy="704850"/>
            </a:xfrm>
            <a:prstGeom prst="rtTriangle">
              <a:avLst/>
            </a:prstGeom>
            <a:solidFill>
              <a:srgbClr val="2F54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" name="Google Shape;46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sldNum" idx="12"/>
          </p:nvPr>
        </p:nvSpPr>
        <p:spPr>
          <a:xfrm>
            <a:off x="11791950" y="6489700"/>
            <a:ext cx="400050" cy="365125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06BE0C50-F9B4-4AE9-A663-5BAF7BB6A041}" type="datetimeFigureOut">
              <a:rPr lang="zh-TW" altLang="en-US" kern="1200" smtClean="0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buClrTx/>
                <a:defRPr/>
              </a:pPr>
              <a:t>2021/7/16</a:t>
            </a:fld>
            <a:endParaRPr lang="zh-TW" altLang="en-US" kern="120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zh-TW" altLang="en-US" kern="120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A7999DDE-6D9F-41A2-851A-AB8D155562BD}" type="slidenum">
              <a:rPr lang="zh-TW" altLang="en-US" kern="1200" smtClean="0">
                <a:ea typeface="新細明體" panose="02020500000000000000" pitchFamily="18" charset="-120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zh-TW" kern="1200"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306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0"/>
          </a:scheme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8D517DD-F040-4EC0-AD79-AFD463BD54F3}" type="datetimeFigureOut">
              <a:rPr lang="zh-TW" altLang="en-US"/>
              <a:pPr>
                <a:defRPr/>
              </a:pPr>
              <a:t>2021/7/16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2CFAA4E-6518-41D7-A3A1-28205008D8A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9703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9FC"/>
            </a:gs>
            <a:gs pos="74001">
              <a:srgbClr val="B0C6E1"/>
            </a:gs>
            <a:gs pos="83000">
              <a:srgbClr val="B0C6E1"/>
            </a:gs>
            <a:gs pos="100000">
              <a:srgbClr val="CAD9EB"/>
            </a:gs>
          </a:gsLst>
          <a:lin ang="5400000" scaled="0"/>
        </a:gra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"/>
          <p:cNvSpPr txBox="1">
            <a:spLocks noGrp="1"/>
          </p:cNvSpPr>
          <p:nvPr>
            <p:ph type="ctrTitle"/>
          </p:nvPr>
        </p:nvSpPr>
        <p:spPr>
          <a:xfrm>
            <a:off x="1775521" y="3501008"/>
            <a:ext cx="8406551" cy="280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4000" b="0">
                <a:latin typeface="DFKai-SB"/>
                <a:ea typeface="DFKai-SB"/>
                <a:cs typeface="DFKai-SB"/>
                <a:sym typeface="DFKai-SB"/>
              </a:rPr>
              <a:t> </a:t>
            </a:r>
            <a:br>
              <a:rPr lang="zh-TW" sz="4000" b="0">
                <a:latin typeface="DFKai-SB"/>
                <a:ea typeface="DFKai-SB"/>
                <a:cs typeface="DFKai-SB"/>
                <a:sym typeface="DFKai-SB"/>
              </a:rPr>
            </a:br>
            <a:r>
              <a:rPr lang="zh-TW" sz="4800" b="0">
                <a:latin typeface="DFKai-SB"/>
                <a:ea typeface="DFKai-SB"/>
                <a:cs typeface="DFKai-SB"/>
                <a:sym typeface="DFKai-SB"/>
              </a:rPr>
              <a:t/>
            </a:r>
            <a:br>
              <a:rPr lang="zh-TW" sz="4800" b="0">
                <a:latin typeface="DFKai-SB"/>
                <a:ea typeface="DFKai-SB"/>
                <a:cs typeface="DFKai-SB"/>
                <a:sym typeface="DFKai-SB"/>
              </a:rPr>
            </a:br>
            <a:r>
              <a:rPr lang="zh-TW" sz="4800" b="0">
                <a:latin typeface="DFKai-SB"/>
                <a:ea typeface="DFKai-SB"/>
                <a:cs typeface="DFKai-SB"/>
                <a:sym typeface="DFKai-SB"/>
              </a:rPr>
              <a:t>【</a:t>
            </a:r>
            <a:r>
              <a:rPr lang="zh-TW" sz="4000">
                <a:latin typeface="DFKai-SB"/>
                <a:ea typeface="DFKai-SB"/>
                <a:cs typeface="DFKai-SB"/>
                <a:sym typeface="DFKai-SB"/>
              </a:rPr>
              <a:t>iSpring Suite Sharing</a:t>
            </a:r>
            <a:r>
              <a:rPr lang="zh-TW" sz="4800" b="0">
                <a:latin typeface="DFKai-SB"/>
                <a:ea typeface="DFKai-SB"/>
                <a:cs typeface="DFKai-SB"/>
                <a:sym typeface="DFKai-SB"/>
              </a:rPr>
              <a:t>】</a:t>
            </a:r>
            <a:br>
              <a:rPr lang="zh-TW" sz="4800" b="0">
                <a:latin typeface="DFKai-SB"/>
                <a:ea typeface="DFKai-SB"/>
                <a:cs typeface="DFKai-SB"/>
                <a:sym typeface="DFKai-SB"/>
              </a:rPr>
            </a:br>
            <a:r>
              <a:rPr lang="zh-TW" sz="3600">
                <a:latin typeface="DFKai-SB"/>
                <a:ea typeface="DFKai-SB"/>
                <a:cs typeface="DFKai-SB"/>
                <a:sym typeface="DFKai-SB"/>
              </a:rPr>
              <a:t>孫殷同</a:t>
            </a:r>
            <a:br>
              <a:rPr lang="zh-TW" sz="3600">
                <a:latin typeface="DFKai-SB"/>
                <a:ea typeface="DFKai-SB"/>
                <a:cs typeface="DFKai-SB"/>
                <a:sym typeface="DFKai-SB"/>
              </a:rPr>
            </a:br>
            <a:r>
              <a:rPr lang="zh-TW" sz="1100" b="0">
                <a:latin typeface="DFKai-SB"/>
                <a:ea typeface="DFKai-SB"/>
                <a:cs typeface="DFKai-SB"/>
                <a:sym typeface="DFKai-SB"/>
              </a:rPr>
              <a:t>2011 July 20</a:t>
            </a:r>
            <a:endParaRPr sz="1000" b="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56" name="Google Shape;56;p1"/>
          <p:cNvSpPr txBox="1">
            <a:spLocks noGrp="1"/>
          </p:cNvSpPr>
          <p:nvPr>
            <p:ph type="subTitle" idx="1"/>
          </p:nvPr>
        </p:nvSpPr>
        <p:spPr>
          <a:xfrm>
            <a:off x="2647475" y="1318475"/>
            <a:ext cx="4357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zh-TW" sz="1600" b="1" dirty="0">
                <a:latin typeface="Garamond"/>
                <a:ea typeface="Garamond"/>
                <a:cs typeface="Garamond"/>
                <a:sym typeface="Garamond"/>
              </a:rPr>
              <a:t>Department of Mechanical Engineering</a:t>
            </a:r>
            <a:endParaRPr sz="1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7" name="Google Shape;57;p1"/>
          <p:cNvSpPr txBox="1"/>
          <p:nvPr/>
        </p:nvSpPr>
        <p:spPr>
          <a:xfrm>
            <a:off x="7506047" y="518575"/>
            <a:ext cx="1994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zh-TW" sz="3600" b="1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機械系</a:t>
            </a:r>
            <a:endParaRPr sz="3600" b="1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8" t="4755" r="26314" b="10196"/>
          <a:stretch>
            <a:fillRect/>
          </a:stretch>
        </p:blipFill>
        <p:spPr bwMode="auto">
          <a:xfrm>
            <a:off x="2135189" y="3300413"/>
            <a:ext cx="1006475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19288" y="188914"/>
            <a:ext cx="2387600" cy="1165225"/>
          </a:xfrm>
          <a:solidFill>
            <a:schemeClr val="tx2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1400" b="1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製造科技研究所</a:t>
            </a:r>
            <a:r>
              <a:rPr lang="en-US" altLang="zh-TW" sz="1400" b="1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/>
            </a:r>
            <a:br>
              <a:rPr lang="en-US" altLang="zh-TW" sz="1400" b="1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</a:br>
            <a:r>
              <a:rPr lang="en-US" altLang="zh-TW" sz="1400" b="1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Institute of Manufacturing (Mfg.) Technology</a:t>
            </a:r>
            <a:endParaRPr lang="zh-TW" altLang="en-US" sz="1400" b="1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78326" y="201613"/>
            <a:ext cx="1655763" cy="2881312"/>
          </a:xfrm>
        </p:spPr>
        <p:txBody>
          <a:bodyPr rtlCol="0">
            <a:normAutofit/>
          </a:bodyPr>
          <a:lstStyle/>
          <a:p>
            <a:pPr marL="180975" indent="-180975" eaLnBrk="1" fontAlgn="auto" hangingPunct="1"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研究領域</a:t>
            </a:r>
            <a:endParaRPr lang="en-US" altLang="zh-TW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endParaRPr lang="en-US" altLang="zh-TW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endParaRPr lang="en-US" altLang="zh-TW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80975" indent="-180975" eaLnBrk="1" fontAlgn="auto" hangingPunct="1"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endParaRPr lang="en-US" altLang="zh-TW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80975" indent="-180975" eaLnBrk="1" fontAlgn="auto" hangingPunct="1"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近期研究主題</a:t>
            </a: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919288" y="1425576"/>
            <a:ext cx="2387600" cy="100806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defRPr/>
            </a:pPr>
            <a:r>
              <a:rPr kumimoji="1" lang="zh-TW" altLang="en-US" sz="1400" b="1" dirty="0">
                <a:solidFill>
                  <a:prstClr val="white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製造管理</a:t>
            </a:r>
            <a:r>
              <a:rPr lang="zh-TW" altLang="en-US" sz="1400" b="1" dirty="0">
                <a:solidFill>
                  <a:prstClr val="white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與精實生產系統</a:t>
            </a:r>
            <a:endParaRPr lang="en-US" altLang="zh-TW" sz="1400" b="1" dirty="0">
              <a:solidFill>
                <a:prstClr val="white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>
              <a:buClrTx/>
              <a:defRPr/>
            </a:pPr>
            <a:r>
              <a:rPr lang="en-US" altLang="zh-TW" sz="1400" b="1" dirty="0">
                <a:solidFill>
                  <a:prstClr val="white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Mfg. </a:t>
            </a:r>
            <a:r>
              <a:rPr lang="en-US" altLang="zh-TW" sz="1400" b="1" dirty="0">
                <a:solidFill>
                  <a:prstClr val="white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Management </a:t>
            </a:r>
            <a:r>
              <a:rPr lang="en-US" altLang="zh-TW" sz="1400" b="1" dirty="0">
                <a:solidFill>
                  <a:prstClr val="white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and</a:t>
            </a:r>
            <a:br>
              <a:rPr lang="en-US" altLang="zh-TW" sz="1400" b="1" dirty="0">
                <a:solidFill>
                  <a:prstClr val="white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</a:br>
            <a:r>
              <a:rPr lang="en-US" altLang="zh-TW" sz="1400" b="1" dirty="0">
                <a:solidFill>
                  <a:prstClr val="white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Lean Production Systems</a:t>
            </a:r>
            <a:endParaRPr lang="zh-TW" altLang="en-US" sz="1400" b="1" dirty="0">
              <a:solidFill>
                <a:prstClr val="white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1930400" y="2565400"/>
            <a:ext cx="2376488" cy="719138"/>
          </a:xfrm>
          <a:prstGeom prst="rect">
            <a:avLst/>
          </a:prstGeom>
          <a:noFill/>
        </p:spPr>
        <p:txBody>
          <a:bodyPr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defRPr/>
            </a:pPr>
            <a:r>
              <a:rPr lang="zh-TW" alt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先進製程</a:t>
            </a:r>
            <a:r>
              <a:rPr lang="en-US" altLang="zh-TW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-</a:t>
            </a:r>
            <a:r>
              <a:rPr lang="zh-TW" alt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智慧製造</a:t>
            </a:r>
            <a:r>
              <a:rPr lang="zh-TW" alt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自動化</a:t>
            </a:r>
            <a:r>
              <a:rPr lang="en-US" altLang="zh-TW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-</a:t>
            </a:r>
            <a:r>
              <a:rPr lang="zh-TW" alt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實驗室</a:t>
            </a:r>
            <a:endParaRPr lang="en-US" altLang="zh-TW" sz="2800" b="1" dirty="0">
              <a:solidFill>
                <a:prstClr val="black">
                  <a:lumMod val="95000"/>
                  <a:lumOff val="5000"/>
                </a:prst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>
              <a:buClrTx/>
              <a:defRPr/>
            </a:pP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Advanced Processes and Intelligent Manufacturing Automation Group 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APIMAG)</a:t>
            </a:r>
            <a:endParaRPr lang="zh-TW" altLang="en-US" sz="2800" b="1" dirty="0">
              <a:solidFill>
                <a:prstClr val="black">
                  <a:lumMod val="95000"/>
                  <a:lumOff val="5000"/>
                </a:prst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079" name="文字方塊 5"/>
          <p:cNvSpPr txBox="1">
            <a:spLocks noChangeArrowheads="1"/>
          </p:cNvSpPr>
          <p:nvPr/>
        </p:nvSpPr>
        <p:spPr bwMode="auto">
          <a:xfrm>
            <a:off x="3225800" y="3944938"/>
            <a:ext cx="10810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zh-TW" sz="1200" kern="1200">
                <a:solidFill>
                  <a:prstClr val="black"/>
                </a:solidFill>
                <a:cs typeface="+mn-cs"/>
              </a:rPr>
              <a:t>O: </a:t>
            </a:r>
            <a:r>
              <a:rPr lang="zh-TW" altLang="en-US" sz="1200" kern="1200">
                <a:solidFill>
                  <a:prstClr val="black"/>
                </a:solidFill>
                <a:cs typeface="+mn-cs"/>
              </a:rPr>
              <a:t>綜科 </a:t>
            </a:r>
            <a:r>
              <a:rPr lang="en-US" altLang="zh-TW" sz="1200" kern="1200">
                <a:solidFill>
                  <a:prstClr val="black"/>
                </a:solidFill>
                <a:cs typeface="+mn-cs"/>
              </a:rPr>
              <a:t>228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zh-TW" sz="1200" kern="1200">
                <a:solidFill>
                  <a:prstClr val="black"/>
                </a:solidFill>
                <a:cs typeface="+mn-cs"/>
              </a:rPr>
              <a:t>    #2068</a:t>
            </a:r>
            <a:endParaRPr lang="zh-TW" altLang="en-US" sz="1200" kern="1200">
              <a:solidFill>
                <a:prstClr val="black"/>
              </a:solidFill>
              <a:cs typeface="+mn-cs"/>
            </a:endParaRPr>
          </a:p>
        </p:txBody>
      </p:sp>
      <p:sp>
        <p:nvSpPr>
          <p:cNvPr id="3080" name="文字方塊 8"/>
          <p:cNvSpPr txBox="1">
            <a:spLocks noChangeArrowheads="1"/>
          </p:cNvSpPr>
          <p:nvPr/>
        </p:nvSpPr>
        <p:spPr bwMode="auto">
          <a:xfrm>
            <a:off x="3216275" y="4435475"/>
            <a:ext cx="1081088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zh-TW" sz="1200" kern="1200">
                <a:solidFill>
                  <a:prstClr val="black"/>
                </a:solidFill>
                <a:cs typeface="+mn-cs"/>
              </a:rPr>
              <a:t>L: </a:t>
            </a:r>
            <a:r>
              <a:rPr lang="zh-TW" altLang="en-US" sz="1200" kern="1200">
                <a:solidFill>
                  <a:prstClr val="black"/>
                </a:solidFill>
                <a:cs typeface="+mn-cs"/>
              </a:rPr>
              <a:t>綜科 </a:t>
            </a:r>
            <a:r>
              <a:rPr lang="en-US" altLang="zh-TW" sz="1200" kern="1200">
                <a:solidFill>
                  <a:prstClr val="black"/>
                </a:solidFill>
                <a:cs typeface="+mn-cs"/>
              </a:rPr>
              <a:t>B1-1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zh-TW" sz="1200" kern="1200">
                <a:solidFill>
                  <a:prstClr val="black"/>
                </a:solidFill>
                <a:cs typeface="+mn-cs"/>
              </a:rPr>
              <a:t>    #2050</a:t>
            </a:r>
            <a:endParaRPr lang="zh-TW" altLang="en-US" sz="1200" kern="1200">
              <a:solidFill>
                <a:prstClr val="black"/>
              </a:solidFill>
              <a:cs typeface="+mn-cs"/>
            </a:endParaRPr>
          </a:p>
        </p:txBody>
      </p:sp>
      <p:sp>
        <p:nvSpPr>
          <p:cNvPr id="3081" name="文字方塊 9"/>
          <p:cNvSpPr txBox="1">
            <a:spLocks noChangeArrowheads="1"/>
          </p:cNvSpPr>
          <p:nvPr/>
        </p:nvSpPr>
        <p:spPr bwMode="auto">
          <a:xfrm>
            <a:off x="1992313" y="4868863"/>
            <a:ext cx="2246312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1200" b="1" kern="1200">
                <a:solidFill>
                  <a:prstClr val="black"/>
                </a:solidFill>
                <a:cs typeface="+mn-cs"/>
              </a:rPr>
              <a:t>孫殷同 副教授</a:t>
            </a:r>
            <a:endParaRPr lang="en-US" altLang="zh-TW" sz="1200" b="1" kern="1200">
              <a:solidFill>
                <a:prstClr val="black"/>
              </a:solidFill>
              <a:cs typeface="+mn-cs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zh-TW" sz="1100" b="1" kern="1200">
                <a:solidFill>
                  <a:prstClr val="black"/>
                </a:solidFill>
                <a:cs typeface="+mn-cs"/>
              </a:rPr>
              <a:t>Associate Prof. Yin Tung Albert Sun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 sz="800" b="1" kern="1200">
              <a:solidFill>
                <a:prstClr val="black"/>
              </a:solidFill>
              <a:cs typeface="+mn-cs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1200" b="1" kern="1200">
                <a:solidFill>
                  <a:prstClr val="black"/>
                </a:solidFill>
                <a:cs typeface="+mn-cs"/>
              </a:rPr>
              <a:t>美國辛辛那提大學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zh-TW" sz="1200" kern="1200">
                <a:solidFill>
                  <a:prstClr val="black"/>
                </a:solidFill>
                <a:cs typeface="+mn-cs"/>
              </a:rPr>
              <a:t>University of Cincinnati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 sz="800" kern="1200">
              <a:solidFill>
                <a:prstClr val="black"/>
              </a:solidFill>
              <a:cs typeface="+mn-cs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zh-TW" sz="1200" u="sng" kern="1200">
                <a:solidFill>
                  <a:prstClr val="black"/>
                </a:solidFill>
                <a:cs typeface="+mn-cs"/>
              </a:rPr>
              <a:t>ytsun@ntut.edu.tw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 sz="800" kern="1200">
              <a:solidFill>
                <a:prstClr val="black"/>
              </a:solidFill>
              <a:cs typeface="+mn-cs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zh-TW" sz="1200" u="sng" kern="1200">
                <a:solidFill>
                  <a:prstClr val="black"/>
                </a:solidFill>
                <a:cs typeface="+mn-cs"/>
              </a:rPr>
              <a:t>apimag-moodle.me.ntut.edu.tw</a:t>
            </a:r>
          </a:p>
        </p:txBody>
      </p:sp>
      <p:sp>
        <p:nvSpPr>
          <p:cNvPr id="11" name="矩形 10"/>
          <p:cNvSpPr/>
          <p:nvPr/>
        </p:nvSpPr>
        <p:spPr>
          <a:xfrm>
            <a:off x="1930400" y="2506664"/>
            <a:ext cx="2376488" cy="41878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defRPr/>
            </a:pPr>
            <a:endParaRPr lang="zh-TW" altLang="en-US" sz="1800" kern="1200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3083" name="內容版面配置區 2"/>
          <p:cNvSpPr txBox="1">
            <a:spLocks/>
          </p:cNvSpPr>
          <p:nvPr/>
        </p:nvSpPr>
        <p:spPr bwMode="auto">
          <a:xfrm>
            <a:off x="5602288" y="196850"/>
            <a:ext cx="24384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Aft>
                <a:spcPct val="0"/>
              </a:spcAft>
              <a:buClrTx/>
              <a:buNone/>
            </a:pPr>
            <a:r>
              <a:rPr lang="zh-TW" altLang="en-US" sz="1200" kern="12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由先進製程導入元件</a:t>
            </a:r>
            <a:r>
              <a:rPr lang="en-US" altLang="zh-TW" sz="1200" kern="12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/</a:t>
            </a:r>
            <a:r>
              <a:rPr lang="zh-TW" altLang="en-US" sz="1200" kern="12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解決方案，整合智能製造，落實自動化的充分要素，營建精實價創平台</a:t>
            </a:r>
            <a:endParaRPr lang="en-US" altLang="zh-TW" sz="1200" kern="120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fontAlgn="base">
              <a:spcAft>
                <a:spcPct val="0"/>
              </a:spcAft>
              <a:buClrTx/>
              <a:buNone/>
            </a:pPr>
            <a:endParaRPr lang="en-US" altLang="zh-TW" sz="1200" kern="120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fontAlgn="base">
              <a:spcBef>
                <a:spcPts val="800"/>
              </a:spcBef>
              <a:spcAft>
                <a:spcPct val="0"/>
              </a:spcAft>
              <a:buClrTx/>
            </a:pPr>
            <a:r>
              <a:rPr lang="zh-TW" altLang="en-US" sz="1200" kern="12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物聯網工程科技多能工培訓</a:t>
            </a:r>
            <a:endParaRPr lang="en-US" altLang="zh-TW" sz="1200" kern="120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fontAlgn="base">
              <a:spcAft>
                <a:spcPct val="0"/>
              </a:spcAft>
              <a:buClrTx/>
            </a:pPr>
            <a:r>
              <a:rPr lang="zh-TW" altLang="en-US" sz="1200" kern="12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類產線工程教育創新</a:t>
            </a:r>
            <a:endParaRPr lang="en-US" altLang="zh-TW" sz="1200" kern="120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fontAlgn="base">
              <a:spcAft>
                <a:spcPct val="0"/>
              </a:spcAft>
              <a:buClrTx/>
            </a:pPr>
            <a:r>
              <a:rPr lang="zh-TW" altLang="en-US" sz="1200" kern="12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製造科學先進製程實務型研究</a:t>
            </a:r>
            <a:endParaRPr lang="en-US" altLang="zh-TW" sz="1200" kern="120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fontAlgn="base">
              <a:spcAft>
                <a:spcPct val="0"/>
              </a:spcAft>
              <a:buClrTx/>
            </a:pPr>
            <a:r>
              <a:rPr lang="zh-TW" altLang="en-US" sz="1200" kern="12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精實生產系統持續改善</a:t>
            </a:r>
            <a:endParaRPr lang="en-US" altLang="zh-TW" sz="1200" kern="120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fontAlgn="base">
              <a:spcAft>
                <a:spcPct val="0"/>
              </a:spcAft>
              <a:buClrTx/>
            </a:pPr>
            <a:r>
              <a:rPr lang="zh-TW" altLang="en-US" sz="1200" kern="12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製造管理方法實務型研究</a:t>
            </a:r>
            <a:endParaRPr lang="en-US" altLang="zh-TW" sz="1200" kern="120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fontAlgn="base">
              <a:spcAft>
                <a:spcPct val="0"/>
              </a:spcAft>
              <a:buClrTx/>
            </a:pPr>
            <a:r>
              <a:rPr lang="zh-TW" altLang="en-US" sz="1200" kern="12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機電整合實務型研究</a:t>
            </a:r>
            <a:endParaRPr lang="en-US" altLang="zh-TW" sz="1200" kern="120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fontAlgn="base">
              <a:spcAft>
                <a:spcPct val="0"/>
              </a:spcAft>
              <a:buClrTx/>
            </a:pPr>
            <a:r>
              <a:rPr lang="zh-TW" altLang="en-US" sz="1200" kern="12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電腦輔助模擬與模擬器應用</a:t>
            </a:r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>
          <a:xfrm>
            <a:off x="4386263" y="3049589"/>
            <a:ext cx="1655762" cy="16033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buClrTx/>
              <a:buFont typeface="Wingdings" panose="05000000000000000000" pitchFamily="2" charset="2"/>
              <a:buChar char="n"/>
              <a:defRPr/>
            </a:pPr>
            <a:r>
              <a:rPr lang="en-US" altLang="zh-TW" sz="1200" dirty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Research Area</a:t>
            </a:r>
          </a:p>
          <a:p>
            <a:pPr>
              <a:buClrTx/>
              <a:buFont typeface="Wingdings" panose="05000000000000000000" pitchFamily="2" charset="2"/>
              <a:buChar char="n"/>
              <a:defRPr/>
            </a:pPr>
            <a:endParaRPr lang="en-US" altLang="zh-TW" sz="1200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  <a:p>
            <a:pPr>
              <a:buClrTx/>
              <a:buFont typeface="Wingdings" panose="05000000000000000000" pitchFamily="2" charset="2"/>
              <a:buChar char="n"/>
              <a:defRPr/>
            </a:pPr>
            <a:endParaRPr lang="en-US" altLang="zh-TW" sz="1200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  <a:p>
            <a:pPr>
              <a:buClrTx/>
              <a:buFont typeface="Wingdings" panose="05000000000000000000" pitchFamily="2" charset="2"/>
              <a:buChar char="n"/>
              <a:defRPr/>
            </a:pPr>
            <a:endParaRPr lang="en-US" altLang="zh-TW" sz="1200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  <a:p>
            <a:pPr>
              <a:buClrTx/>
              <a:buFont typeface="Wingdings" panose="05000000000000000000" pitchFamily="2" charset="2"/>
              <a:buChar char="n"/>
              <a:defRPr/>
            </a:pPr>
            <a:endParaRPr lang="en-US" altLang="zh-TW" sz="1200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  <a:p>
            <a:pPr marL="180975" indent="-180975">
              <a:buClrTx/>
              <a:buFont typeface="Wingdings" panose="05000000000000000000" pitchFamily="2" charset="2"/>
              <a:buChar char="n"/>
              <a:defRPr/>
            </a:pPr>
            <a:r>
              <a:rPr lang="en-US" altLang="zh-TW" sz="1200" dirty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Recent Topics</a:t>
            </a:r>
            <a:endParaRPr lang="zh-TW" altLang="en-US" sz="1200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17" name="內容版面配置區 2"/>
          <p:cNvSpPr txBox="1">
            <a:spLocks/>
          </p:cNvSpPr>
          <p:nvPr/>
        </p:nvSpPr>
        <p:spPr>
          <a:xfrm>
            <a:off x="5626100" y="3044826"/>
            <a:ext cx="2376488" cy="31099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  <a:defRPr/>
            </a:pPr>
            <a:r>
              <a:rPr lang="en-US" altLang="zh-TW" sz="1100" dirty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Total solution or device development for advanced processes, integrated intelligent manufacturing</a:t>
            </a:r>
            <a:r>
              <a:rPr lang="en-US" altLang="zh-TW" sz="1100" dirty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, </a:t>
            </a:r>
            <a:r>
              <a:rPr lang="en-US" altLang="zh-TW" sz="1100" dirty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automation as sufficient factors, value-added production platform</a:t>
            </a:r>
          </a:p>
          <a:p>
            <a:pPr marL="0" indent="0">
              <a:buClrTx/>
              <a:buNone/>
              <a:defRPr/>
            </a:pPr>
            <a:endParaRPr lang="en-US" altLang="zh-TW" sz="1100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  <a:p>
            <a:pPr marL="90488" indent="-90488">
              <a:spcBef>
                <a:spcPts val="500"/>
              </a:spcBef>
              <a:buClrTx/>
              <a:defRPr/>
            </a:pPr>
            <a:r>
              <a:rPr lang="en-US" altLang="zh-TW" sz="1100" dirty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Web and I</a:t>
            </a:r>
            <a:r>
              <a:rPr lang="en-US" altLang="zh-TW" sz="1100" dirty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nternet </a:t>
            </a:r>
            <a:r>
              <a:rPr lang="en-US" altLang="zh-TW" sz="1100" dirty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of </a:t>
            </a:r>
            <a:r>
              <a:rPr lang="en-US" altLang="zh-TW" sz="1100" dirty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Things </a:t>
            </a:r>
            <a:r>
              <a:rPr lang="en-US" altLang="zh-TW" sz="1100" dirty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(WIoT)- based multiple skills training</a:t>
            </a:r>
            <a:endParaRPr lang="en-US" altLang="zh-TW" sz="1100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  <a:p>
            <a:pPr marL="90488" indent="-90488">
              <a:buClrTx/>
              <a:defRPr/>
            </a:pPr>
            <a:r>
              <a:rPr lang="en-US" altLang="zh-TW" sz="1100" dirty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Realistic production lines engineering education innovation</a:t>
            </a:r>
          </a:p>
          <a:p>
            <a:pPr marL="90488" indent="-90488">
              <a:buClrTx/>
              <a:defRPr/>
            </a:pPr>
            <a:r>
              <a:rPr kumimoji="1" lang="en-US" altLang="zh-TW" sz="1100" dirty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Production flow control</a:t>
            </a:r>
            <a:endParaRPr lang="en-US" altLang="zh-TW" sz="1100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  <a:p>
            <a:pPr marL="90488" indent="-90488">
              <a:buClrTx/>
              <a:defRPr/>
            </a:pPr>
            <a:r>
              <a:rPr lang="en-US" altLang="zh-TW" sz="1100" dirty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Lean production for continuous </a:t>
            </a:r>
            <a:r>
              <a:rPr lang="en-US" altLang="zh-TW" sz="1100" dirty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i</a:t>
            </a:r>
            <a:r>
              <a:rPr lang="en-US" altLang="zh-TW" sz="1100" dirty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mprovement</a:t>
            </a:r>
          </a:p>
          <a:p>
            <a:pPr marL="90488" indent="-90488">
              <a:buClrTx/>
              <a:defRPr/>
            </a:pPr>
            <a:r>
              <a:rPr kumimoji="1" lang="en-US" sz="1100" dirty="0">
                <a:solidFill>
                  <a:prstClr val="black"/>
                </a:solidFill>
                <a:latin typeface="Calibri"/>
              </a:rPr>
              <a:t>Advanced processes interdisciplinary research</a:t>
            </a:r>
            <a:r>
              <a:rPr lang="en-US" altLang="zh-TW" sz="1100" dirty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 </a:t>
            </a:r>
          </a:p>
          <a:p>
            <a:pPr marL="90488" indent="-90488">
              <a:buClrTx/>
              <a:defRPr/>
            </a:pPr>
            <a:r>
              <a:rPr kumimoji="1" lang="en-US" sz="1100" dirty="0">
                <a:solidFill>
                  <a:prstClr val="black"/>
                </a:solidFill>
                <a:latin typeface="Calibri"/>
              </a:rPr>
              <a:t>Mechatronics application research</a:t>
            </a:r>
            <a:endParaRPr lang="en-US" altLang="zh-TW" sz="1100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  <a:p>
            <a:pPr marL="90488" indent="-90488">
              <a:buClrTx/>
              <a:defRPr/>
            </a:pPr>
            <a:r>
              <a:rPr lang="en-US" altLang="zh-TW" sz="1100" dirty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Computer aided simulation </a:t>
            </a:r>
            <a:r>
              <a:rPr lang="en-US" altLang="zh-TW" sz="1100" dirty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and </a:t>
            </a:r>
            <a:r>
              <a:rPr lang="en-US" altLang="zh-TW" sz="1100" dirty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simulator integrated applications</a:t>
            </a:r>
            <a:endParaRPr lang="zh-TW" altLang="en-US" sz="1100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3086" name="文字方塊 13"/>
          <p:cNvSpPr txBox="1">
            <a:spLocks noChangeArrowheads="1"/>
          </p:cNvSpPr>
          <p:nvPr/>
        </p:nvSpPr>
        <p:spPr bwMode="auto">
          <a:xfrm>
            <a:off x="7824789" y="1836738"/>
            <a:ext cx="25304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1100" kern="12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人造鑽石薄膜製程</a:t>
            </a:r>
            <a:endParaRPr lang="en-US" altLang="zh-TW" sz="1100" kern="120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zh-TW" sz="1100" kern="1200">
                <a:solidFill>
                  <a:prstClr val="black"/>
                </a:solidFill>
                <a:cs typeface="+mn-cs"/>
              </a:rPr>
              <a:t>Processes of Diamond Films Fabrication</a:t>
            </a:r>
            <a:endParaRPr lang="en-US" altLang="zh-TW" sz="1100" kern="120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3087" name="文字方塊 44"/>
          <p:cNvSpPr txBox="1">
            <a:spLocks noChangeArrowheads="1"/>
          </p:cNvSpPr>
          <p:nvPr/>
        </p:nvSpPr>
        <p:spPr bwMode="auto">
          <a:xfrm>
            <a:off x="7764463" y="3724276"/>
            <a:ext cx="26035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zh-TW" altLang="en-US" sz="1100" kern="12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科技部計畫</a:t>
            </a:r>
            <a:r>
              <a:rPr lang="en-US" altLang="zh-TW" sz="1100" kern="12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:</a:t>
            </a:r>
            <a:r>
              <a:rPr lang="zh-TW" altLang="en-US" sz="1100" kern="12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網宇實體系統應用於血醣酵素試片製程路徑規劃最佳化發展</a:t>
            </a:r>
            <a:r>
              <a:rPr kumimoji="1" lang="en-US" altLang="zh-TW" sz="1100" kern="1200">
                <a:solidFill>
                  <a:prstClr val="black"/>
                </a:solidFill>
                <a:cs typeface="+mn-cs"/>
              </a:rPr>
              <a:t>Government-funded Project: Cyber Physical System (CPS)-based Simulation on </a:t>
            </a:r>
            <a:r>
              <a:rPr kumimoji="1" lang="en-US" altLang="zh-TW" sz="1100" kern="1200">
                <a:solidFill>
                  <a:prstClr val="black"/>
                </a:solidFill>
                <a:cs typeface="Arial" panose="020B0604020202020204" pitchFamily="34" charset="0"/>
              </a:rPr>
              <a:t>Enzyme Test Strip Fabrication</a:t>
            </a:r>
            <a:endParaRPr lang="en-US" altLang="zh-TW" sz="1100" kern="1200">
              <a:solidFill>
                <a:prstClr val="black"/>
              </a:solidFill>
              <a:cs typeface="+mn-cs"/>
            </a:endParaRPr>
          </a:p>
        </p:txBody>
      </p:sp>
      <p:sp>
        <p:nvSpPr>
          <p:cNvPr id="3088" name="文字方塊 45"/>
          <p:cNvSpPr txBox="1">
            <a:spLocks noChangeArrowheads="1"/>
          </p:cNvSpPr>
          <p:nvPr/>
        </p:nvSpPr>
        <p:spPr bwMode="auto">
          <a:xfrm>
            <a:off x="7608889" y="6092826"/>
            <a:ext cx="27463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1100" kern="12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產學處計畫</a:t>
            </a:r>
            <a:r>
              <a:rPr lang="en-US" altLang="zh-TW" sz="1100" kern="12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: </a:t>
            </a:r>
            <a:r>
              <a:rPr lang="zh-TW" altLang="en-US" sz="1100" kern="12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物聯網工程科技多能工培訓</a:t>
            </a:r>
            <a:endParaRPr lang="en-US" altLang="zh-TW" sz="1100" kern="120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1" lang="en-US" altLang="en-US" sz="1100" kern="1200">
                <a:solidFill>
                  <a:prstClr val="black"/>
                </a:solidFill>
                <a:cs typeface="+mn-cs"/>
              </a:rPr>
              <a:t>Academia-Industry Alliance Project:</a:t>
            </a:r>
            <a:r>
              <a:rPr lang="en-US" altLang="zh-TW" sz="1100" kern="1200">
                <a:solidFill>
                  <a:prstClr val="black"/>
                </a:solidFill>
                <a:cs typeface="+mn-cs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zh-TW" sz="1100" kern="1200">
                <a:solidFill>
                  <a:prstClr val="black"/>
                </a:solidFill>
                <a:cs typeface="+mn-cs"/>
              </a:rPr>
              <a:t>WIoT-based Multiple Skills Training</a:t>
            </a:r>
            <a:r>
              <a:rPr kumimoji="1" lang="en-US" altLang="en-US" sz="1100" kern="1200">
                <a:solidFill>
                  <a:prstClr val="black"/>
                </a:solidFill>
                <a:cs typeface="+mn-cs"/>
              </a:rPr>
              <a:t>  </a:t>
            </a:r>
            <a:endParaRPr lang="en-US" altLang="zh-TW" sz="1100" kern="1200">
              <a:solidFill>
                <a:prstClr val="black"/>
              </a:solidFill>
              <a:cs typeface="+mn-cs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419601" y="188914"/>
            <a:ext cx="5935663" cy="65055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defRPr/>
            </a:pPr>
            <a:endParaRPr lang="zh-TW" altLang="en-US" sz="1800" kern="1200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pic>
        <p:nvPicPr>
          <p:cNvPr id="25" name="圖片 24">
            <a:extLst>
              <a:ext uri="{FF2B5EF4-FFF2-40B4-BE49-F238E27FC236}">
                <a16:creationId xmlns:a16="http://schemas.microsoft.com/office/drawing/2014/main" id="{97E00361-64C4-4A6E-81FE-E77CC5C55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8602" y="188641"/>
            <a:ext cx="1835831" cy="1766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091" name="群組 17"/>
          <p:cNvGrpSpPr>
            <a:grpSpLocks/>
          </p:cNvGrpSpPr>
          <p:nvPr/>
        </p:nvGrpSpPr>
        <p:grpSpPr bwMode="auto">
          <a:xfrm>
            <a:off x="8023225" y="2284413"/>
            <a:ext cx="2008188" cy="1528762"/>
            <a:chOff x="6384424" y="2298105"/>
            <a:chExt cx="2008750" cy="1528741"/>
          </a:xfrm>
        </p:grpSpPr>
        <p:grpSp>
          <p:nvGrpSpPr>
            <p:cNvPr id="3102" name="群組 9"/>
            <p:cNvGrpSpPr>
              <a:grpSpLocks/>
            </p:cNvGrpSpPr>
            <p:nvPr/>
          </p:nvGrpSpPr>
          <p:grpSpPr bwMode="auto">
            <a:xfrm>
              <a:off x="6384424" y="2298105"/>
              <a:ext cx="995888" cy="1528741"/>
              <a:chOff x="6384424" y="2298105"/>
              <a:chExt cx="995888" cy="1528741"/>
            </a:xfrm>
          </p:grpSpPr>
          <p:pic>
            <p:nvPicPr>
              <p:cNvPr id="9" name="圖片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84424" y="3118759"/>
                <a:ext cx="736564" cy="70808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107" name="圖片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5993" y="2298105"/>
                <a:ext cx="904319" cy="852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08" name="圖片 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2" t="-25340" r="17931" b="-20345"/>
              <a:stretch>
                <a:fillRect/>
              </a:stretch>
            </p:blipFill>
            <p:spPr bwMode="auto">
              <a:xfrm>
                <a:off x="6773343" y="3019276"/>
                <a:ext cx="318937" cy="678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103" name="群組 13"/>
            <p:cNvGrpSpPr>
              <a:grpSpLocks/>
            </p:cNvGrpSpPr>
            <p:nvPr/>
          </p:nvGrpSpPr>
          <p:grpSpPr bwMode="auto">
            <a:xfrm>
              <a:off x="7452256" y="2324291"/>
              <a:ext cx="940918" cy="1437442"/>
              <a:chOff x="7452256" y="2324291"/>
              <a:chExt cx="940918" cy="1437442"/>
            </a:xfrm>
          </p:grpSpPr>
          <p:pic>
            <p:nvPicPr>
              <p:cNvPr id="3104" name="圖片 11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54902" y="2324291"/>
                <a:ext cx="938272" cy="6729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05" name="圖片 1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52256" y="3005797"/>
                <a:ext cx="940918" cy="7559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3092" name="圖片 5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5450" y="6026151"/>
            <a:ext cx="2206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93" name="群組 22"/>
          <p:cNvGrpSpPr>
            <a:grpSpLocks/>
          </p:cNvGrpSpPr>
          <p:nvPr/>
        </p:nvGrpSpPr>
        <p:grpSpPr bwMode="auto">
          <a:xfrm>
            <a:off x="7935913" y="4592638"/>
            <a:ext cx="2203450" cy="1549400"/>
            <a:chOff x="6412180" y="4593339"/>
            <a:chExt cx="2203171" cy="1549293"/>
          </a:xfrm>
        </p:grpSpPr>
        <p:grpSp>
          <p:nvGrpSpPr>
            <p:cNvPr id="3095" name="群組 21"/>
            <p:cNvGrpSpPr>
              <a:grpSpLocks/>
            </p:cNvGrpSpPr>
            <p:nvPr/>
          </p:nvGrpSpPr>
          <p:grpSpPr bwMode="auto">
            <a:xfrm>
              <a:off x="6444208" y="4593339"/>
              <a:ext cx="2171143" cy="1476422"/>
              <a:chOff x="6444208" y="4593339"/>
              <a:chExt cx="2171143" cy="1476422"/>
            </a:xfrm>
          </p:grpSpPr>
          <p:pic>
            <p:nvPicPr>
              <p:cNvPr id="3098" name="圖片 50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4208" y="4593339"/>
                <a:ext cx="2171143" cy="1476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099" name="群組 20"/>
              <p:cNvGrpSpPr>
                <a:grpSpLocks/>
              </p:cNvGrpSpPr>
              <p:nvPr/>
            </p:nvGrpSpPr>
            <p:grpSpPr bwMode="auto">
              <a:xfrm>
                <a:off x="6573655" y="5584860"/>
                <a:ext cx="450489" cy="434968"/>
                <a:chOff x="6573655" y="5584860"/>
                <a:chExt cx="450489" cy="434968"/>
              </a:xfrm>
            </p:grpSpPr>
            <p:sp>
              <p:nvSpPr>
                <p:cNvPr id="20" name="矩形 19"/>
                <p:cNvSpPr/>
                <p:nvPr/>
              </p:nvSpPr>
              <p:spPr>
                <a:xfrm>
                  <a:off x="6924878" y="5680700"/>
                  <a:ext cx="98413" cy="29684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kumimoji="1" lang="zh-TW" altLang="en-US" sz="1800" kern="1200">
                    <a:solidFill>
                      <a:prstClr val="white"/>
                    </a:solidFill>
                    <a:latin typeface="Calibri"/>
                    <a:ea typeface="新細明體" panose="02020500000000000000" pitchFamily="18" charset="-120"/>
                  </a:endParaRPr>
                </a:p>
              </p:txBody>
            </p:sp>
            <p:pic>
              <p:nvPicPr>
                <p:cNvPr id="3101" name="圖片 18"/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73655" y="5584860"/>
                  <a:ext cx="429910" cy="4349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3096" name="圖片 5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412180" y="5983882"/>
              <a:ext cx="174435" cy="15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7" name="圖片 5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2554" y="5971705"/>
              <a:ext cx="181894" cy="151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94" name="圖片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1" y="3201989"/>
            <a:ext cx="81597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25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152400"/>
            <a:ext cx="9050007" cy="65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205250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7"/>
          <p:cNvSpPr txBox="1"/>
          <p:nvPr/>
        </p:nvSpPr>
        <p:spPr>
          <a:xfrm>
            <a:off x="1609725" y="1927708"/>
            <a:ext cx="89535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Microsoft JhengHei"/>
              <a:buNone/>
            </a:pPr>
            <a:r>
              <a:rPr lang="zh-TW" sz="7200" b="1" i="0" u="none" strike="noStrike" cap="non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感謝聆聽   敬請指教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TUTPP1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</Words>
  <Application>Microsoft Office PowerPoint</Application>
  <PresentationFormat>寬螢幕</PresentationFormat>
  <Paragraphs>57</Paragraphs>
  <Slides>4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4</vt:i4>
      </vt:variant>
    </vt:vector>
  </HeadingPairs>
  <TitlesOfParts>
    <vt:vector size="18" baseType="lpstr">
      <vt:lpstr>Calibri</vt:lpstr>
      <vt:lpstr>標楷體</vt:lpstr>
      <vt:lpstr>Microsoft JhengHei</vt:lpstr>
      <vt:lpstr>新細明體</vt:lpstr>
      <vt:lpstr>Arial</vt:lpstr>
      <vt:lpstr>Wingdings</vt:lpstr>
      <vt:lpstr>Times New Roman</vt:lpstr>
      <vt:lpstr>Garamond</vt:lpstr>
      <vt:lpstr>標楷體</vt:lpstr>
      <vt:lpstr>Arial Unicode MS</vt:lpstr>
      <vt:lpstr>NTUTPP1</vt:lpstr>
      <vt:lpstr>3_Office 佈景主題</vt:lpstr>
      <vt:lpstr>6_Office 佈景主題</vt:lpstr>
      <vt:lpstr>Office 佈景主題</vt:lpstr>
      <vt:lpstr>   【iSpring Suite Sharing】 孫殷同 2011 July 20</vt:lpstr>
      <vt:lpstr>製造科技研究所 Institute of Manufacturing (Mfg.) Technology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【iSpring Suite Sharing】 孫殷同 2011 July 20</dc:title>
  <dc:creator>Windows 使用者</dc:creator>
  <cp:lastModifiedBy>User-010103</cp:lastModifiedBy>
  <cp:revision>1</cp:revision>
  <dcterms:created xsi:type="dcterms:W3CDTF">2019-09-04T15:13:41Z</dcterms:created>
  <dcterms:modified xsi:type="dcterms:W3CDTF">2021-07-16T05:58:45Z</dcterms:modified>
</cp:coreProperties>
</file>