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94" r:id="rId3"/>
    <p:sldId id="268" r:id="rId4"/>
    <p:sldId id="257" r:id="rId5"/>
    <p:sldId id="267" r:id="rId6"/>
    <p:sldId id="287" r:id="rId7"/>
    <p:sldId id="288" r:id="rId8"/>
    <p:sldId id="285" r:id="rId9"/>
    <p:sldId id="292" r:id="rId10"/>
    <p:sldId id="286" r:id="rId11"/>
    <p:sldId id="291" r:id="rId12"/>
    <p:sldId id="295" r:id="rId13"/>
    <p:sldId id="293" r:id="rId14"/>
    <p:sldId id="289" r:id="rId15"/>
    <p:sldId id="290" r:id="rId16"/>
    <p:sldId id="271" r:id="rId17"/>
  </p:sldIdLst>
  <p:sldSz cx="9144000" cy="5143500" type="screen16x9"/>
  <p:notesSz cx="6858000" cy="9144000"/>
  <p:embeddedFontLst>
    <p:embeddedFont>
      <p:font typeface="Fira Sans Extra Condensed Medium" panose="02020500000000000000" charset="0"/>
      <p:regular r:id="rId19"/>
      <p:bold r:id="rId20"/>
      <p:italic r:id="rId21"/>
      <p:boldItalic r:id="rId22"/>
    </p:embeddedFont>
    <p:embeddedFont>
      <p:font typeface="Hind Vadodara Light" panose="02020500000000000000" charset="0"/>
      <p:regular r:id="rId23"/>
      <p:bold r:id="rId24"/>
    </p:embeddedFont>
    <p:embeddedFont>
      <p:font typeface="Raleway" panose="020B0503030101060003" pitchFamily="34" charset="0"/>
      <p:regular r:id="rId25"/>
      <p:bold r:id="rId26"/>
      <p:italic r:id="rId27"/>
      <p:boldItalic r:id="rId28"/>
    </p:embeddedFont>
    <p:embeddedFont>
      <p:font typeface="Roboto Condensed Light" panose="02000000000000000000" pitchFamily="2" charset="0"/>
      <p:regular r:id="rId29"/>
      <p:italic r:id="rId30"/>
    </p:embeddedFont>
    <p:embeddedFont>
      <p:font typeface="Teko Light" panose="02020500000000000000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284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AFB2AD-1C53-4B9E-BFAB-0AA179558A2B}">
  <a:tblStyle styleId="{A8AFB2AD-1C53-4B9E-BFAB-0AA179558A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pos="2880"/>
        <p:guide orient="horz" pos="2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3da1a43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3da1a43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604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0754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1556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0689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324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412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320de4b7d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6320de4b7d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551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3e8071fd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63e8071fd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320de4b7d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6320de4b7d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3291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958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4714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480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81725" y="1331450"/>
            <a:ext cx="4180500" cy="174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35000" y="3257551"/>
            <a:ext cx="24738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007825" y="1945343"/>
            <a:ext cx="4535700" cy="82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621050" y="2620363"/>
            <a:ext cx="2922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595072" y="2093275"/>
            <a:ext cx="1053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 flipH="1">
            <a:off x="546575" y="2518225"/>
            <a:ext cx="8050800" cy="18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208600" y="1016100"/>
            <a:ext cx="4726800" cy="31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ctrTitle"/>
          </p:nvPr>
        </p:nvSpPr>
        <p:spPr>
          <a:xfrm flipH="1">
            <a:off x="2543653" y="124595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1"/>
          </p:nvPr>
        </p:nvSpPr>
        <p:spPr>
          <a:xfrm flipH="1">
            <a:off x="2266603" y="1627785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ctrTitle" idx="2"/>
          </p:nvPr>
        </p:nvSpPr>
        <p:spPr>
          <a:xfrm flipH="1">
            <a:off x="2543653" y="357528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3"/>
          </p:nvPr>
        </p:nvSpPr>
        <p:spPr>
          <a:xfrm flipH="1">
            <a:off x="2266608" y="3958300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ctrTitle" idx="4"/>
          </p:nvPr>
        </p:nvSpPr>
        <p:spPr>
          <a:xfrm flipH="1">
            <a:off x="2543653" y="241034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5"/>
          </p:nvPr>
        </p:nvSpPr>
        <p:spPr>
          <a:xfrm flipH="1">
            <a:off x="2266608" y="2792175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ctrTitle" idx="6"/>
          </p:nvPr>
        </p:nvSpPr>
        <p:spPr>
          <a:xfrm flipH="1">
            <a:off x="5039747" y="241034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7"/>
          </p:nvPr>
        </p:nvSpPr>
        <p:spPr>
          <a:xfrm flipH="1">
            <a:off x="4762697" y="2793356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ctrTitle" idx="8"/>
          </p:nvPr>
        </p:nvSpPr>
        <p:spPr>
          <a:xfrm flipH="1">
            <a:off x="5039747" y="357528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9"/>
          </p:nvPr>
        </p:nvSpPr>
        <p:spPr>
          <a:xfrm flipH="1">
            <a:off x="4762697" y="3958293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ctrTitle" idx="13"/>
          </p:nvPr>
        </p:nvSpPr>
        <p:spPr>
          <a:xfrm flipH="1">
            <a:off x="5039747" y="124595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4"/>
          </p:nvPr>
        </p:nvSpPr>
        <p:spPr>
          <a:xfrm flipH="1">
            <a:off x="4762697" y="1627785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15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ctrTitle"/>
          </p:nvPr>
        </p:nvSpPr>
        <p:spPr>
          <a:xfrm flipH="1">
            <a:off x="612075" y="1881706"/>
            <a:ext cx="4182900" cy="11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1"/>
          </p:nvPr>
        </p:nvSpPr>
        <p:spPr>
          <a:xfrm flipH="1">
            <a:off x="612075" y="2837144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880701" y="2478400"/>
            <a:ext cx="13119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3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ctrTitle"/>
          </p:nvPr>
        </p:nvSpPr>
        <p:spPr>
          <a:xfrm>
            <a:off x="619650" y="2247705"/>
            <a:ext cx="2559900" cy="7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1"/>
          </p:nvPr>
        </p:nvSpPr>
        <p:spPr>
          <a:xfrm>
            <a:off x="619650" y="2837337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 idx="2" hasCustomPrompt="1"/>
          </p:nvPr>
        </p:nvSpPr>
        <p:spPr>
          <a:xfrm>
            <a:off x="4145650" y="2884438"/>
            <a:ext cx="224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chemeClr val="l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62" r:id="rId6"/>
    <p:sldLayoutId id="2147483663" r:id="rId7"/>
    <p:sldLayoutId id="2147483664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dZZIxpIa3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dZZIxpIa3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ctrTitle"/>
          </p:nvPr>
        </p:nvSpPr>
        <p:spPr>
          <a:xfrm>
            <a:off x="2539915" y="1672271"/>
            <a:ext cx="4180500" cy="174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err="1">
                <a:solidFill>
                  <a:srgbClr val="C00000"/>
                </a:solidFill>
              </a:rPr>
              <a:t>Vyond</a:t>
            </a:r>
            <a:r>
              <a:rPr lang="en" sz="5000" dirty="0"/>
              <a:t>, </a:t>
            </a:r>
            <a:r>
              <a:rPr lang="en" sz="5000" dirty="0">
                <a:solidFill>
                  <a:schemeClr val="tx2">
                    <a:lumMod val="50000"/>
                  </a:schemeClr>
                </a:solidFill>
              </a:rPr>
              <a:t>Animation</a:t>
            </a:r>
            <a:r>
              <a:rPr lang="zh-TW" altLang="en-US" sz="5000" dirty="0"/>
              <a:t> </a:t>
            </a:r>
            <a:r>
              <a:rPr lang="en-US" altLang="zh-TW" sz="5000" dirty="0"/>
              <a:t>and </a:t>
            </a:r>
            <a:r>
              <a:rPr lang="en-US" altLang="zh-TW" sz="5000" dirty="0">
                <a:solidFill>
                  <a:schemeClr val="tx1"/>
                </a:solidFill>
              </a:rPr>
              <a:t>beyond</a:t>
            </a:r>
            <a:endParaRPr sz="5000" dirty="0">
              <a:solidFill>
                <a:schemeClr val="tx1"/>
              </a:solidFill>
            </a:endParaRPr>
          </a:p>
        </p:txBody>
      </p:sp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2877799" y="3756314"/>
            <a:ext cx="3331807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2060"/>
                </a:solidFill>
              </a:rPr>
              <a:t>Chun-Hao Chang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2060"/>
                </a:solidFill>
              </a:rPr>
              <a:t>chunhao@gm.ntunhs.edu.tw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>
                <a:solidFill>
                  <a:schemeClr val="accent6"/>
                </a:solidFill>
              </a:rPr>
              <a:t>Vyond</a:t>
            </a:r>
            <a:r>
              <a:rPr lang="en" sz="4000" dirty="0"/>
              <a:t> Showcasing</a:t>
            </a:r>
            <a:endParaRPr sz="4000" dirty="0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5C7C32D1-905C-4B4A-A7CE-9680509EC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929" y="1235478"/>
            <a:ext cx="5627716" cy="35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4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Why </a:t>
            </a:r>
            <a:r>
              <a:rPr lang="en" sz="4000" dirty="0" err="1">
                <a:solidFill>
                  <a:schemeClr val="accent1">
                    <a:lumMod val="50000"/>
                  </a:schemeClr>
                </a:solidFill>
              </a:rPr>
              <a:t>Vyond</a:t>
            </a:r>
            <a:endParaRPr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63F6C-EFE0-3F4B-9893-5BAFA2557BFB}"/>
              </a:ext>
            </a:extLst>
          </p:cNvPr>
          <p:cNvSpPr txBox="1"/>
          <p:nvPr/>
        </p:nvSpPr>
        <p:spPr>
          <a:xfrm>
            <a:off x="1072342" y="1521229"/>
            <a:ext cx="7198822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W" sz="1600" dirty="0"/>
              <a:t>Built-in text-to-speech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F53705-BE56-4C46-BF7B-006763601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83" y="2086492"/>
            <a:ext cx="2668962" cy="2507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FD8D32-0FF0-0543-8782-2CB8E5B4B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679" y="2103119"/>
            <a:ext cx="2497945" cy="281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61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>
                <a:solidFill>
                  <a:schemeClr val="accent6"/>
                </a:solidFill>
              </a:rPr>
              <a:t>Vyond</a:t>
            </a:r>
            <a:r>
              <a:rPr lang="en" sz="4000" dirty="0">
                <a:solidFill>
                  <a:schemeClr val="accent6"/>
                </a:solidFill>
              </a:rPr>
              <a:t> Text-to-Speech</a:t>
            </a:r>
            <a:endParaRPr sz="4000" dirty="0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5C7C32D1-905C-4B4A-A7CE-9680509EC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929" y="1235478"/>
            <a:ext cx="5627716" cy="35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27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Why </a:t>
            </a:r>
            <a:r>
              <a:rPr lang="en" sz="4000" dirty="0" err="1">
                <a:solidFill>
                  <a:schemeClr val="accent1">
                    <a:lumMod val="50000"/>
                  </a:schemeClr>
                </a:solidFill>
              </a:rPr>
              <a:t>Vyond</a:t>
            </a:r>
            <a:endParaRPr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63F6C-EFE0-3F4B-9893-5BAFA2557BFB}"/>
              </a:ext>
            </a:extLst>
          </p:cNvPr>
          <p:cNvSpPr txBox="1"/>
          <p:nvPr/>
        </p:nvSpPr>
        <p:spPr>
          <a:xfrm>
            <a:off x="1072342" y="1521229"/>
            <a:ext cx="7198822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W" sz="1600" dirty="0"/>
              <a:t>Text-to-speech API comparisons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99F3432-DD19-3642-BB27-743255B7A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798639"/>
              </p:ext>
            </p:extLst>
          </p:nvPr>
        </p:nvGraphicFramePr>
        <p:xfrm>
          <a:off x="1457496" y="2019416"/>
          <a:ext cx="6439592" cy="2685588"/>
        </p:xfrm>
        <a:graphic>
          <a:graphicData uri="http://schemas.openxmlformats.org/drawingml/2006/table">
            <a:tbl>
              <a:tblPr firstRow="1" bandRow="1">
                <a:tableStyleId>{A8AFB2AD-1C53-4B9E-BFAB-0AA179558A2B}</a:tableStyleId>
              </a:tblPr>
              <a:tblGrid>
                <a:gridCol w="1609898">
                  <a:extLst>
                    <a:ext uri="{9D8B030D-6E8A-4147-A177-3AD203B41FA5}">
                      <a16:colId xmlns:a16="http://schemas.microsoft.com/office/drawing/2014/main" val="2124135287"/>
                    </a:ext>
                  </a:extLst>
                </a:gridCol>
                <a:gridCol w="1609898">
                  <a:extLst>
                    <a:ext uri="{9D8B030D-6E8A-4147-A177-3AD203B41FA5}">
                      <a16:colId xmlns:a16="http://schemas.microsoft.com/office/drawing/2014/main" val="3053239380"/>
                    </a:ext>
                  </a:extLst>
                </a:gridCol>
                <a:gridCol w="1609898">
                  <a:extLst>
                    <a:ext uri="{9D8B030D-6E8A-4147-A177-3AD203B41FA5}">
                      <a16:colId xmlns:a16="http://schemas.microsoft.com/office/drawing/2014/main" val="71427954"/>
                    </a:ext>
                  </a:extLst>
                </a:gridCol>
                <a:gridCol w="1609898">
                  <a:extLst>
                    <a:ext uri="{9D8B030D-6E8A-4147-A177-3AD203B41FA5}">
                      <a16:colId xmlns:a16="http://schemas.microsoft.com/office/drawing/2014/main" val="3827853091"/>
                    </a:ext>
                  </a:extLst>
                </a:gridCol>
              </a:tblGrid>
              <a:tr h="511377">
                <a:tc>
                  <a:txBody>
                    <a:bodyPr/>
                    <a:lstStyle/>
                    <a:p>
                      <a:endParaRPr lang="en-TW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W" sz="1200" b="1" i="1" dirty="0"/>
                        <a:t>Vyond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W" sz="1200" b="1" i="1" dirty="0"/>
                        <a:t>Azure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W" sz="1200" b="1" i="1" dirty="0"/>
                        <a:t>Google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707789"/>
                  </a:ext>
                </a:extLst>
              </a:tr>
              <a:tr h="511377">
                <a:tc>
                  <a:txBody>
                    <a:bodyPr/>
                    <a:lstStyle/>
                    <a:p>
                      <a:r>
                        <a:rPr lang="en-TW" sz="1200" dirty="0"/>
                        <a:t>Languages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sz="12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sz="1200" dirty="0"/>
                        <a:t>above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sz="1200" dirty="0"/>
                        <a:t>above 40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099207"/>
                  </a:ext>
                </a:extLst>
              </a:tr>
              <a:tr h="511377">
                <a:tc>
                  <a:txBody>
                    <a:bodyPr/>
                    <a:lstStyle/>
                    <a:p>
                      <a:r>
                        <a:rPr lang="en-TW" sz="1200" dirty="0"/>
                        <a:t>Customizable voice (speed/pitch)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65152"/>
                  </a:ext>
                </a:extLst>
              </a:tr>
              <a:tr h="511377">
                <a:tc>
                  <a:txBody>
                    <a:bodyPr/>
                    <a:lstStyle/>
                    <a:p>
                      <a:r>
                        <a:rPr lang="en-TW" sz="1200" dirty="0"/>
                        <a:t>Speaking style</a:t>
                      </a:r>
                    </a:p>
                    <a:p>
                      <a:r>
                        <a:rPr lang="en-TW" sz="1200" dirty="0"/>
                        <a:t>(customer service, chat…etc)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565212"/>
                  </a:ext>
                </a:extLst>
              </a:tr>
              <a:tr h="511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TW" sz="1200" dirty="0"/>
                        <a:t>Taiwanese accent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442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866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>
            <a:spLocks noGrp="1"/>
          </p:cNvSpPr>
          <p:nvPr>
            <p:ph type="ctrTitle"/>
          </p:nvPr>
        </p:nvSpPr>
        <p:spPr>
          <a:xfrm flipH="1">
            <a:off x="603763" y="2239153"/>
            <a:ext cx="4182900" cy="11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Closing thoughts</a:t>
            </a:r>
            <a:endParaRPr dirty="0"/>
          </a:p>
        </p:txBody>
      </p:sp>
      <p:sp>
        <p:nvSpPr>
          <p:cNvPr id="253" name="Google Shape;253;p35"/>
          <p:cNvSpPr txBox="1">
            <a:spLocks noGrp="1"/>
          </p:cNvSpPr>
          <p:nvPr>
            <p:ph type="title" idx="2"/>
          </p:nvPr>
        </p:nvSpPr>
        <p:spPr>
          <a:xfrm flipH="1">
            <a:off x="4880701" y="2478400"/>
            <a:ext cx="1311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267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6"/>
                </a:solidFill>
              </a:rPr>
              <a:t>Animation</a:t>
            </a:r>
            <a:r>
              <a:rPr lang="en" sz="4000" dirty="0"/>
              <a:t> is for everyone</a:t>
            </a:r>
            <a:endParaRPr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63F6C-EFE0-3F4B-9893-5BAFA2557BFB}"/>
              </a:ext>
            </a:extLst>
          </p:cNvPr>
          <p:cNvSpPr txBox="1"/>
          <p:nvPr/>
        </p:nvSpPr>
        <p:spPr>
          <a:xfrm>
            <a:off x="1072342" y="1521229"/>
            <a:ext cx="7198822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W" sz="1600" dirty="0">
                <a:solidFill>
                  <a:srgbClr val="C00000"/>
                </a:solidFill>
              </a:rPr>
              <a:t>Interactive stoytelling/explainer videos </a:t>
            </a:r>
            <a:r>
              <a:rPr lang="en-TW" sz="1600" dirty="0">
                <a:solidFill>
                  <a:schemeClr val="tx1"/>
                </a:solidFill>
              </a:rPr>
              <a:t>in the classroom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W" sz="1600" dirty="0">
                <a:solidFill>
                  <a:schemeClr val="tx1"/>
                </a:solidFill>
              </a:rPr>
              <a:t>A </a:t>
            </a:r>
            <a:r>
              <a:rPr lang="en-TW" sz="1600" dirty="0">
                <a:solidFill>
                  <a:srgbClr val="C00000"/>
                </a:solidFill>
              </a:rPr>
              <a:t>literacy skill </a:t>
            </a:r>
            <a:r>
              <a:rPr lang="en-TW" sz="1600" dirty="0">
                <a:solidFill>
                  <a:schemeClr val="tx1"/>
                </a:solidFill>
              </a:rPr>
              <a:t>for everyone to acquire.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W" sz="1600" dirty="0">
                <a:solidFill>
                  <a:srgbClr val="C00000"/>
                </a:solidFill>
              </a:rPr>
              <a:t>Vyond</a:t>
            </a:r>
            <a:r>
              <a:rPr lang="en-TW" sz="1600" dirty="0">
                <a:solidFill>
                  <a:schemeClr val="tx1"/>
                </a:solidFill>
              </a:rPr>
              <a:t> is a great start point.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TW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57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2"/>
          <p:cNvSpPr txBox="1">
            <a:spLocks noGrp="1"/>
          </p:cNvSpPr>
          <p:nvPr>
            <p:ph type="title"/>
          </p:nvPr>
        </p:nvSpPr>
        <p:spPr>
          <a:xfrm>
            <a:off x="2158723" y="1682144"/>
            <a:ext cx="4726800" cy="13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35AB5D-3187-EA4C-B9D8-02B6D32D46EF}"/>
              </a:ext>
            </a:extLst>
          </p:cNvPr>
          <p:cNvSpPr txBox="1"/>
          <p:nvPr/>
        </p:nvSpPr>
        <p:spPr>
          <a:xfrm>
            <a:off x="3300152" y="2668385"/>
            <a:ext cx="2465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/>
              <a:t>chunhao@gm.ntunhs.edu.tw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Agenda</a:t>
            </a:r>
            <a:endParaRPr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63F6C-EFE0-3F4B-9893-5BAFA2557BFB}"/>
              </a:ext>
            </a:extLst>
          </p:cNvPr>
          <p:cNvSpPr txBox="1"/>
          <p:nvPr/>
        </p:nvSpPr>
        <p:spPr>
          <a:xfrm>
            <a:off x="1072342" y="1521229"/>
            <a:ext cx="7198822" cy="2118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W" sz="1800" dirty="0"/>
              <a:t>Why </a:t>
            </a:r>
            <a:r>
              <a:rPr lang="en-TW" sz="1800" dirty="0">
                <a:solidFill>
                  <a:srgbClr val="C00000"/>
                </a:solidFill>
              </a:rPr>
              <a:t>Animation</a:t>
            </a:r>
            <a:r>
              <a:rPr lang="en-TW" sz="1800" dirty="0"/>
              <a:t> 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W" sz="1800" dirty="0"/>
              <a:t>Why </a:t>
            </a:r>
            <a:r>
              <a:rPr lang="en-TW" sz="1800" dirty="0">
                <a:solidFill>
                  <a:srgbClr val="C00000"/>
                </a:solidFill>
              </a:rPr>
              <a:t>Vyond</a:t>
            </a:r>
            <a:r>
              <a:rPr lang="en-TW" sz="1800" dirty="0"/>
              <a:t>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W" sz="1800" dirty="0"/>
              <a:t>Closing </a:t>
            </a:r>
            <a:r>
              <a:rPr lang="en-TW" sz="1800" dirty="0">
                <a:solidFill>
                  <a:srgbClr val="C00000"/>
                </a:solidFill>
              </a:rPr>
              <a:t>thoughts.</a:t>
            </a:r>
          </a:p>
          <a:p>
            <a:pPr>
              <a:lnSpc>
                <a:spcPct val="150000"/>
              </a:lnSpc>
            </a:pPr>
            <a:endParaRPr lang="en-TW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TW" sz="1800" dirty="0"/>
          </a:p>
        </p:txBody>
      </p:sp>
    </p:spTree>
    <p:extLst>
      <p:ext uri="{BB962C8B-B14F-4D97-AF65-F5344CB8AC3E}">
        <p14:creationId xmlns:p14="http://schemas.microsoft.com/office/powerpoint/2010/main" val="159795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 txBox="1">
            <a:spLocks noGrp="1"/>
          </p:cNvSpPr>
          <p:nvPr>
            <p:ph type="ctrTitle"/>
          </p:nvPr>
        </p:nvSpPr>
        <p:spPr>
          <a:xfrm>
            <a:off x="702776" y="2339145"/>
            <a:ext cx="3121077" cy="7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Why Animation ?</a:t>
            </a:r>
            <a:endParaRPr sz="4000" b="1" dirty="0"/>
          </a:p>
        </p:txBody>
      </p:sp>
      <p:sp>
        <p:nvSpPr>
          <p:cNvPr id="318" name="Google Shape;318;p39"/>
          <p:cNvSpPr txBox="1">
            <a:spLocks noGrp="1"/>
          </p:cNvSpPr>
          <p:nvPr>
            <p:ph type="title" idx="2"/>
          </p:nvPr>
        </p:nvSpPr>
        <p:spPr>
          <a:xfrm>
            <a:off x="4145650" y="2884438"/>
            <a:ext cx="224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Why </a:t>
            </a:r>
            <a:r>
              <a:rPr lang="en" sz="4000" dirty="0">
                <a:solidFill>
                  <a:schemeClr val="accent1">
                    <a:lumMod val="50000"/>
                  </a:schemeClr>
                </a:solidFill>
              </a:rPr>
              <a:t>Animation</a:t>
            </a:r>
            <a:r>
              <a:rPr lang="en" sz="4000" dirty="0"/>
              <a:t>?</a:t>
            </a:r>
            <a:endParaRPr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63F6C-EFE0-3F4B-9893-5BAFA2557BFB}"/>
              </a:ext>
            </a:extLst>
          </p:cNvPr>
          <p:cNvSpPr txBox="1"/>
          <p:nvPr/>
        </p:nvSpPr>
        <p:spPr>
          <a:xfrm>
            <a:off x="1072342" y="1521229"/>
            <a:ext cx="7198822" cy="300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W" sz="1600" dirty="0"/>
              <a:t>The </a:t>
            </a:r>
            <a:r>
              <a:rPr lang="en-TW" sz="1600" dirty="0">
                <a:solidFill>
                  <a:srgbClr val="C00000"/>
                </a:solidFill>
              </a:rPr>
              <a:t>sudden outbreak </a:t>
            </a:r>
            <a:r>
              <a:rPr lang="en-TW" sz="1600" dirty="0">
                <a:solidFill>
                  <a:schemeClr val="tx1">
                    <a:lumMod val="50000"/>
                  </a:schemeClr>
                </a:solidFill>
              </a:rPr>
              <a:t>of COVID-19 in Taiwan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W" sz="1600" dirty="0"/>
              <a:t>Level 3 pandemic alert </a:t>
            </a:r>
            <a:r>
              <a:rPr lang="en-TW" sz="1600" dirty="0">
                <a:sym typeface="Wingdings" pitchFamily="2" charset="2"/>
              </a:rPr>
              <a:t> d</a:t>
            </a:r>
            <a:r>
              <a:rPr lang="en-TW" sz="1600" dirty="0"/>
              <a:t>eveloping </a:t>
            </a:r>
            <a:r>
              <a:rPr lang="en-TW" sz="1600" dirty="0">
                <a:solidFill>
                  <a:srgbClr val="C00000"/>
                </a:solidFill>
              </a:rPr>
              <a:t>self-awareness of well-being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W" sz="1600" dirty="0">
                <a:solidFill>
                  <a:srgbClr val="C00000"/>
                </a:solidFill>
              </a:rPr>
              <a:t>Health literacy </a:t>
            </a:r>
            <a:r>
              <a:rPr lang="en-TW" sz="1600" dirty="0"/>
              <a:t>for everyone, everyday</a:t>
            </a:r>
          </a:p>
          <a:p>
            <a:pPr>
              <a:lnSpc>
                <a:spcPct val="150000"/>
              </a:lnSpc>
            </a:pPr>
            <a:endParaRPr lang="en-TW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W" sz="1600" b="1" i="1" dirty="0">
                <a:solidFill>
                  <a:schemeClr val="tx1"/>
                </a:solidFill>
              </a:rPr>
              <a:t>COVID 19 </a:t>
            </a:r>
            <a:r>
              <a:rPr lang="en-TW" sz="1600" b="1" i="1" dirty="0">
                <a:solidFill>
                  <a:srgbClr val="C00000"/>
                </a:solidFill>
              </a:rPr>
              <a:t>: a blessing in disguise ? </a:t>
            </a:r>
          </a:p>
          <a:p>
            <a:pPr>
              <a:lnSpc>
                <a:spcPct val="150000"/>
              </a:lnSpc>
            </a:pPr>
            <a:endParaRPr lang="en-TW" sz="1600" dirty="0"/>
          </a:p>
          <a:p>
            <a:pPr>
              <a:lnSpc>
                <a:spcPct val="150000"/>
              </a:lnSpc>
            </a:pPr>
            <a:endParaRPr lang="en-TW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TW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EC45055B-91A2-094D-97F1-617730A2C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684" y="277440"/>
            <a:ext cx="2340000" cy="14625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4AD4244-025A-E043-8383-F8578A9DF6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2" y="1916084"/>
            <a:ext cx="2340000" cy="1462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DDC78B1-3BD3-0F40-802E-87F519CB59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447" y="3498120"/>
            <a:ext cx="2340000" cy="14625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E8B418E-B85D-7E4E-9864-EE156E0876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193" y="274320"/>
            <a:ext cx="2340000" cy="146249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5134DAE-FACB-1A49-A6F3-76A6A83DE0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0487" y="1911929"/>
            <a:ext cx="2340864" cy="14630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31136B0-FB6A-B241-BDDE-E9735C44D3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0392" y="3483033"/>
            <a:ext cx="2340000" cy="1462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Why </a:t>
            </a:r>
            <a:r>
              <a:rPr lang="en" sz="4000" dirty="0">
                <a:solidFill>
                  <a:schemeClr val="accent1">
                    <a:lumMod val="50000"/>
                  </a:schemeClr>
                </a:solidFill>
              </a:rPr>
              <a:t>Animation</a:t>
            </a:r>
            <a:r>
              <a:rPr lang="en" sz="4000" dirty="0"/>
              <a:t>?</a:t>
            </a:r>
            <a:endParaRPr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E215B4-2B6F-4442-8A89-EF871DC9535A}"/>
              </a:ext>
            </a:extLst>
          </p:cNvPr>
          <p:cNvSpPr txBox="1"/>
          <p:nvPr/>
        </p:nvSpPr>
        <p:spPr>
          <a:xfrm>
            <a:off x="1072342" y="1521229"/>
            <a:ext cx="7198822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Situated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C00000"/>
                </a:solidFill>
              </a:rPr>
              <a:t>highly interactive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Rich</a:t>
            </a:r>
            <a:r>
              <a:rPr lang="en-US" sz="1600" dirty="0"/>
              <a:t> in story contexts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Illustrate </a:t>
            </a:r>
            <a:r>
              <a:rPr lang="en-US" sz="1600" dirty="0">
                <a:solidFill>
                  <a:srgbClr val="C00000"/>
                </a:solidFill>
              </a:rPr>
              <a:t>complex, abstract </a:t>
            </a:r>
            <a:r>
              <a:rPr lang="en-US" sz="1600" dirty="0"/>
              <a:t>learning concepts.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Generation Y&amp;Z’s </a:t>
            </a:r>
            <a:r>
              <a:rPr lang="en-US" sz="1600" dirty="0">
                <a:solidFill>
                  <a:srgbClr val="C00000"/>
                </a:solidFill>
              </a:rPr>
              <a:t>go-to</a:t>
            </a:r>
            <a:r>
              <a:rPr lang="en-US" sz="1600" dirty="0"/>
              <a:t> for learning.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Long-lasting</a:t>
            </a:r>
            <a:r>
              <a:rPr lang="en-US" sz="1600" dirty="0"/>
              <a:t> memory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0AF0393-4679-3A4D-84FA-752C36217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084" y="2776451"/>
            <a:ext cx="3616035" cy="226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41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title" idx="2"/>
          </p:nvPr>
        </p:nvSpPr>
        <p:spPr>
          <a:xfrm>
            <a:off x="2595072" y="2093275"/>
            <a:ext cx="105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62" name="Google Shape;162;p30"/>
          <p:cNvSpPr txBox="1">
            <a:spLocks noGrp="1"/>
          </p:cNvSpPr>
          <p:nvPr>
            <p:ph type="ctrTitle"/>
          </p:nvPr>
        </p:nvSpPr>
        <p:spPr>
          <a:xfrm>
            <a:off x="5170516" y="2257070"/>
            <a:ext cx="3248318" cy="82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</a:t>
            </a:r>
            <a:r>
              <a:rPr lang="en" dirty="0" err="1"/>
              <a:t>Vyond</a:t>
            </a:r>
            <a:r>
              <a:rPr lang="en" dirty="0"/>
              <a:t> 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989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Why </a:t>
            </a:r>
            <a:r>
              <a:rPr lang="en" sz="4000" dirty="0" err="1">
                <a:solidFill>
                  <a:schemeClr val="accent1">
                    <a:lumMod val="50000"/>
                  </a:schemeClr>
                </a:solidFill>
              </a:rPr>
              <a:t>Vyond</a:t>
            </a:r>
            <a:endParaRPr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63F6C-EFE0-3F4B-9893-5BAFA2557BFB}"/>
              </a:ext>
            </a:extLst>
          </p:cNvPr>
          <p:cNvSpPr txBox="1"/>
          <p:nvPr/>
        </p:nvSpPr>
        <p:spPr>
          <a:xfrm>
            <a:off x="1072342" y="1521229"/>
            <a:ext cx="7198822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W" sz="1600" dirty="0">
                <a:solidFill>
                  <a:srgbClr val="C00000"/>
                </a:solidFill>
              </a:rPr>
              <a:t>Personal</a:t>
            </a:r>
            <a:r>
              <a:rPr lang="en-TW" sz="1600" dirty="0"/>
              <a:t> experiences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W" sz="1600" dirty="0">
                <a:solidFill>
                  <a:srgbClr val="C00000"/>
                </a:solidFill>
              </a:rPr>
              <a:t>Friendly</a:t>
            </a:r>
            <a:r>
              <a:rPr lang="en-TW" sz="1600" dirty="0"/>
              <a:t> user interface + </a:t>
            </a:r>
            <a:r>
              <a:rPr lang="en-TW" sz="1600" dirty="0">
                <a:solidFill>
                  <a:srgbClr val="C00000"/>
                </a:solidFill>
              </a:rPr>
              <a:t>abundant</a:t>
            </a:r>
            <a:r>
              <a:rPr lang="en-TW" sz="1600" dirty="0"/>
              <a:t> templates  + </a:t>
            </a:r>
            <a:r>
              <a:rPr lang="en-TW" sz="1600" dirty="0">
                <a:solidFill>
                  <a:srgbClr val="C00000"/>
                </a:solidFill>
              </a:rPr>
              <a:t>prompt</a:t>
            </a:r>
            <a:r>
              <a:rPr lang="en-TW" sz="1600" dirty="0"/>
              <a:t> supports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W" sz="1600" dirty="0">
                <a:solidFill>
                  <a:srgbClr val="C00000"/>
                </a:solidFill>
              </a:rPr>
              <a:t>Stable </a:t>
            </a:r>
            <a:r>
              <a:rPr lang="en-TW" sz="1600" dirty="0"/>
              <a:t>and </a:t>
            </a:r>
            <a:r>
              <a:rPr lang="en-TW" sz="1600" dirty="0">
                <a:solidFill>
                  <a:srgbClr val="C00000"/>
                </a:solidFill>
              </a:rPr>
              <a:t>reliable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W" sz="1600" dirty="0"/>
              <a:t>a </a:t>
            </a:r>
            <a:r>
              <a:rPr lang="en-TW" sz="1600" dirty="0">
                <a:solidFill>
                  <a:srgbClr val="C00000"/>
                </a:solidFill>
              </a:rPr>
              <a:t>short</a:t>
            </a:r>
            <a:r>
              <a:rPr lang="en-TW" sz="1600" dirty="0"/>
              <a:t> learning curve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W" sz="1600" dirty="0">
                <a:solidFill>
                  <a:srgbClr val="C00000"/>
                </a:solidFill>
              </a:rPr>
              <a:t>Positive</a:t>
            </a:r>
            <a:r>
              <a:rPr lang="en-TW" sz="1600" dirty="0"/>
              <a:t> user feedback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TW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B83F5-E157-EB47-9EC6-E2A26FB36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652" y="2626823"/>
            <a:ext cx="4176505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4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Why </a:t>
            </a:r>
            <a:r>
              <a:rPr lang="en" sz="4000" dirty="0" err="1">
                <a:solidFill>
                  <a:schemeClr val="accent1">
                    <a:lumMod val="50000"/>
                  </a:schemeClr>
                </a:solidFill>
              </a:rPr>
              <a:t>Vyond</a:t>
            </a:r>
            <a:endParaRPr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63F6C-EFE0-3F4B-9893-5BAFA2557BFB}"/>
              </a:ext>
            </a:extLst>
          </p:cNvPr>
          <p:cNvSpPr txBox="1"/>
          <p:nvPr/>
        </p:nvSpPr>
        <p:spPr>
          <a:xfrm>
            <a:off x="1072342" y="1521229"/>
            <a:ext cx="7198822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W" sz="1600" dirty="0"/>
              <a:t>Pick a </a:t>
            </a:r>
            <a:r>
              <a:rPr lang="en-TW" sz="1600" dirty="0">
                <a:solidFill>
                  <a:srgbClr val="C00000"/>
                </a:solidFill>
              </a:rPr>
              <a:t>theme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W" sz="1600" dirty="0"/>
              <a:t>Design your </a:t>
            </a:r>
            <a:r>
              <a:rPr lang="en-TW" sz="1600" dirty="0">
                <a:solidFill>
                  <a:srgbClr val="C00000"/>
                </a:solidFill>
              </a:rPr>
              <a:t>characters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W" sz="1600" dirty="0"/>
              <a:t>Put together </a:t>
            </a:r>
            <a:r>
              <a:rPr lang="en-TW" sz="1600" dirty="0">
                <a:solidFill>
                  <a:srgbClr val="C00000"/>
                </a:solidFill>
              </a:rPr>
              <a:t>text and pictures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W" sz="1600" dirty="0"/>
              <a:t>Arrange </a:t>
            </a:r>
            <a:r>
              <a:rPr lang="en-TW" sz="1600" dirty="0">
                <a:solidFill>
                  <a:srgbClr val="C00000"/>
                </a:solidFill>
              </a:rPr>
              <a:t>visual effect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W" sz="1600" dirty="0"/>
              <a:t>Add </a:t>
            </a:r>
            <a:r>
              <a:rPr lang="en-TW" sz="1600" dirty="0">
                <a:solidFill>
                  <a:srgbClr val="C00000"/>
                </a:solidFill>
              </a:rPr>
              <a:t>voices</a:t>
            </a:r>
            <a:r>
              <a:rPr lang="en-TW" sz="1600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W" sz="1600" dirty="0"/>
              <a:t>Ready to </a:t>
            </a:r>
            <a:r>
              <a:rPr lang="en-TW" sz="1600" dirty="0">
                <a:solidFill>
                  <a:srgbClr val="C00000"/>
                </a:solidFill>
              </a:rPr>
              <a:t>go</a:t>
            </a:r>
            <a:r>
              <a:rPr lang="en-TW" sz="1600" dirty="0"/>
              <a:t>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B83F5-E157-EB47-9EC6-E2A26FB36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652" y="2626823"/>
            <a:ext cx="4176505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36706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Fair Newsletter by Slidesgo">
  <a:themeElements>
    <a:clrScheme name="Simple Light">
      <a:dk1>
        <a:srgbClr val="383536"/>
      </a:dk1>
      <a:lt1>
        <a:srgbClr val="FFFFFF"/>
      </a:lt1>
      <a:dk2>
        <a:srgbClr val="595959"/>
      </a:dk2>
      <a:lt2>
        <a:srgbClr val="E6F0EF"/>
      </a:lt2>
      <a:accent1>
        <a:srgbClr val="D49421"/>
      </a:accent1>
      <a:accent2>
        <a:srgbClr val="C3CCA2"/>
      </a:accent2>
      <a:accent3>
        <a:srgbClr val="88AFA6"/>
      </a:accent3>
      <a:accent4>
        <a:srgbClr val="627E8D"/>
      </a:accent4>
      <a:accent5>
        <a:srgbClr val="BDBCBD"/>
      </a:accent5>
      <a:accent6>
        <a:srgbClr val="6E4D11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231</Words>
  <Application>Microsoft Office PowerPoint</Application>
  <PresentationFormat>如螢幕大小 (16:9)</PresentationFormat>
  <Paragraphs>71</Paragraphs>
  <Slides>16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Teko Light</vt:lpstr>
      <vt:lpstr>Arial</vt:lpstr>
      <vt:lpstr>Roboto Condensed Light</vt:lpstr>
      <vt:lpstr>Hind Vadodara Light</vt:lpstr>
      <vt:lpstr>Raleway</vt:lpstr>
      <vt:lpstr>Fira Sans Extra Condensed Medium</vt:lpstr>
      <vt:lpstr>Science Fair Newsletter by Slidesgo</vt:lpstr>
      <vt:lpstr>Vyond, Animation and beyond</vt:lpstr>
      <vt:lpstr>Agenda</vt:lpstr>
      <vt:lpstr>Why Animation ?</vt:lpstr>
      <vt:lpstr>Why Animation?</vt:lpstr>
      <vt:lpstr>PowerPoint 簡報</vt:lpstr>
      <vt:lpstr>Why Animation?</vt:lpstr>
      <vt:lpstr>02</vt:lpstr>
      <vt:lpstr>Why Vyond</vt:lpstr>
      <vt:lpstr>Why Vyond</vt:lpstr>
      <vt:lpstr>Vyond Showcasing</vt:lpstr>
      <vt:lpstr>Why Vyond</vt:lpstr>
      <vt:lpstr>Vyond Text-to-Speech</vt:lpstr>
      <vt:lpstr>Why Vyond</vt:lpstr>
      <vt:lpstr>Closing thoughts</vt:lpstr>
      <vt:lpstr>Animation is for everyone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FAIR NEWSLETTER</dc:title>
  <dc:creator>Monna</dc:creator>
  <cp:lastModifiedBy>Monna</cp:lastModifiedBy>
  <cp:revision>126</cp:revision>
  <dcterms:modified xsi:type="dcterms:W3CDTF">2021-07-19T00:35:17Z</dcterms:modified>
</cp:coreProperties>
</file>